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2" r:id="rId11"/>
    <p:sldId id="266" r:id="rId12"/>
    <p:sldId id="268" r:id="rId13"/>
    <p:sldId id="267" r:id="rId14"/>
    <p:sldId id="270" r:id="rId15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54" d="100"/>
          <a:sy n="54" d="100"/>
        </p:scale>
        <p:origin x="6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248E9FD-1C3E-4D4B-82A1-F632F1AF54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58F8992-EFA2-42A2-8468-FD1BAB48A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6094C7F-3BBE-4EE0-9A96-0EB9B9FDF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46A1CCA-791F-46A5-A2E8-D4EE4921B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D50A284-6F68-464E-BD2F-E1804F618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44328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452142C-E0F7-419F-90EC-39CEBC2E8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778CD28F-96EB-4C74-9EFE-6755F0376B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6C76041-A711-429E-A97F-C9D7F7C63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C0B9A6B-27DA-4273-AA8D-CA0989977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2C21A98-D037-4953-AC8E-ABB79E6B4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8246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38638914-78A3-4EEA-9F88-5B01AF481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5B7DAC5-9FF1-4DEE-9A8E-02065D6FA1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B89A6AC-B51C-4A96-ACB2-85D9D824A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14CEFB8-AD3E-4DF6-8AE2-18100EA5D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D5C026C-0D11-4B80-89D7-647BFE7D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0504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0F4B19D-8F0E-41EE-8C41-2E8F720E4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060BA9E-CD57-41AE-8185-DEEA50EA0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B3D09DE-3BFF-45CA-AE7F-B2F0177DF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6A395F3-885B-4EDD-9F49-3AC78ECDC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AF7888E-94FD-4F8E-BE0D-1D59F145B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97946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307574A-35B7-4A7D-83A0-F4A550EBE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0D0FBCE-5C1B-4EC2-93A0-DC40D2757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5D1A00D-9FA4-44A4-A27B-813DDFD5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21237E9-224C-44DA-BA67-72B94DD93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4B410F7-0845-4808-B587-9AE567DE7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81253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56EF13C-2731-4F66-A9D5-D8C30333F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DF78EE7-5F65-4804-8E05-61E8AB2877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0F6E06E-BB21-49B4-B21B-4D7C868CC8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00CC9A02-5F62-4E45-9BCB-D356D3644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1194081-A58A-4FF7-BD2C-A14C7D6DA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A500971D-74B4-4C7E-BD20-9D63EAB6B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45549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B8ECF2E-6F3A-4C8B-B6C1-1DA1238CD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6BC46CB-8373-44F3-B3EF-05F745902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1349C67-61F4-49E0-A984-DBF25AD5AF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4A812FF2-C97B-4F08-934F-0BBBC7EFB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7806012A-B39C-4FC9-81D3-9BB9CEE783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5FA6FCD9-E110-4185-977C-B6EC8AA3E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F99D1338-2862-4AF3-A2FE-438168395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C8937466-B5FB-46A2-B89A-90CACBAB5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1151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AD86DAA-AAD1-4F8E-A66D-A281AD730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D467DBFC-09F1-4CF8-AA94-DE9F488B1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26E57C6F-A6DB-4755-A846-2DCA68AB1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DA7F7896-2259-45ED-B763-CBF19D358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2534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D6527823-43EA-44D2-A5FB-5AFE13D4B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9BED7FE2-0067-4683-A4ED-73597AA94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E13F6A49-3C10-4333-A88A-B708CD0C5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9265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921875C-2760-465A-BA60-458A2D1EF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59CC0D9-EB84-4D4F-976B-620F36FE3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70F49E8A-1911-4D7C-83D5-3AAA5B93A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F9ADD5A-9C62-480B-87EF-05F9346E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A6266D5-C0A0-4555-87A6-E7637EDDD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24DF9EEB-7BCF-4AF8-8890-17EA3782C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63496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618B614-AFBC-41AB-981D-110163FCC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B95D4DDC-BF31-4942-9B44-736F977EF5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4101EC57-9CD3-4536-B0C1-A9CC97DC5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B795BBBD-5020-4774-843B-73E62ED1F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710BFF2-8E25-4557-83AB-FD4A64201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2B195CD-542F-4928-94CF-7560B9F5B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43175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52017AAD-150D-462B-92ED-C56E5EA7A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2439C4D2-4E21-482E-8994-DD6FBED14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1E7B7A1-26A6-42C1-829D-2465DB35D5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77166-3E20-4D1D-AB16-88E01CEC80A4}" type="datetimeFigureOut">
              <a:rPr lang="he-IL" smtClean="0"/>
              <a:t>ל'/סיון/תשפ"ב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4FF6391-2523-479E-AB53-601587647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A357393-E73B-4763-A7BD-25BD0FF764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49F1FB-7E30-49B9-BAC7-81DC1226759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01473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ArvOzv6LhA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www.youtube.com/watch?v=x2dfZCfP_qI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upfile.co.il/file/21663433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vmedu247.mtacloud.co.il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תמונה 42">
            <a:extLst>
              <a:ext uri="{FF2B5EF4-FFF2-40B4-BE49-F238E27FC236}">
                <a16:creationId xmlns:a16="http://schemas.microsoft.com/office/drawing/2014/main" id="{E8355894-46DB-43BD-8093-24AD6C8CEB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5" t="17744" r="11531" b="39825"/>
          <a:stretch/>
        </p:blipFill>
        <p:spPr>
          <a:xfrm>
            <a:off x="3056636" y="1278679"/>
            <a:ext cx="6078727" cy="1430439"/>
          </a:xfrm>
          <a:prstGeom prst="rect">
            <a:avLst/>
          </a:prstGeom>
          <a:ln>
            <a:noFill/>
          </a:ln>
        </p:spPr>
      </p:pic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תיבת טקסט 43">
            <a:extLst>
              <a:ext uri="{FF2B5EF4-FFF2-40B4-BE49-F238E27FC236}">
                <a16:creationId xmlns:a16="http://schemas.microsoft.com/office/drawing/2014/main" id="{5A851B1F-98FA-4CFC-885D-433E686B48C2}"/>
              </a:ext>
            </a:extLst>
          </p:cNvPr>
          <p:cNvSpPr txBox="1"/>
          <p:nvPr/>
        </p:nvSpPr>
        <p:spPr>
          <a:xfrm>
            <a:off x="5159228" y="2862094"/>
            <a:ext cx="25990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מערכת לאבטחה ביתית</a:t>
            </a:r>
          </a:p>
        </p:txBody>
      </p:sp>
      <p:sp>
        <p:nvSpPr>
          <p:cNvPr id="53" name="תיבת טקסט 52">
            <a:extLst>
              <a:ext uri="{FF2B5EF4-FFF2-40B4-BE49-F238E27FC236}">
                <a16:creationId xmlns:a16="http://schemas.microsoft.com/office/drawing/2014/main" id="{7E7D3E9F-0B29-452B-A14E-F9DE7F9B9E4D}"/>
              </a:ext>
            </a:extLst>
          </p:cNvPr>
          <p:cNvSpPr txBox="1"/>
          <p:nvPr/>
        </p:nvSpPr>
        <p:spPr>
          <a:xfrm>
            <a:off x="4822272" y="4148883"/>
            <a:ext cx="3154072" cy="11695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פרטיי הסטודנטים:</a:t>
            </a:r>
          </a:p>
          <a:p>
            <a:pPr algn="ctr"/>
            <a:r>
              <a:rPr lang="he-IL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רז שרף </a:t>
            </a:r>
          </a:p>
          <a:p>
            <a:pPr algn="ctr"/>
            <a:r>
              <a:rPr lang="he-IL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רועי אפרים </a:t>
            </a:r>
          </a:p>
          <a:p>
            <a:pPr algn="ctr"/>
            <a:r>
              <a:rPr lang="he-IL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תמיר </a:t>
            </a:r>
            <a:r>
              <a:rPr lang="he-IL" sz="1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מרציאנו</a:t>
            </a:r>
            <a:r>
              <a:rPr lang="he-IL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algn="ctr"/>
            <a:r>
              <a:rPr lang="he-IL" sz="1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רימונדה</a:t>
            </a:r>
            <a:r>
              <a:rPr lang="he-IL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he-IL" sz="1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זכאכ</a:t>
            </a:r>
            <a:r>
              <a:rPr lang="he-IL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sp>
        <p:nvSpPr>
          <p:cNvPr id="55" name="תיבת טקסט 54">
            <a:extLst>
              <a:ext uri="{FF2B5EF4-FFF2-40B4-BE49-F238E27FC236}">
                <a16:creationId xmlns:a16="http://schemas.microsoft.com/office/drawing/2014/main" id="{39D6AEAE-27B4-4883-A9B6-D7E65712328D}"/>
              </a:ext>
            </a:extLst>
          </p:cNvPr>
          <p:cNvSpPr txBox="1"/>
          <p:nvPr/>
        </p:nvSpPr>
        <p:spPr>
          <a:xfrm>
            <a:off x="5159228" y="3659161"/>
            <a:ext cx="25990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20222W85</a:t>
            </a:r>
            <a:endParaRPr lang="he-IL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613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3227436" y="121282"/>
            <a:ext cx="599033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4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ניתוח חלופות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26B85B05-86B8-75E9-1A0D-00503B36F413}"/>
              </a:ext>
            </a:extLst>
          </p:cNvPr>
          <p:cNvSpPr txBox="1"/>
          <p:nvPr/>
        </p:nvSpPr>
        <p:spPr>
          <a:xfrm>
            <a:off x="10065420" y="1665834"/>
            <a:ext cx="2000455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2000" u="sng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מסדי נתונים</a:t>
            </a:r>
            <a:endParaRPr lang="he-IL" sz="2000" i="0" u="sng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464EDA4F-44D9-D2AC-AC18-5D6283CDAD89}"/>
              </a:ext>
            </a:extLst>
          </p:cNvPr>
          <p:cNvSpPr txBox="1"/>
          <p:nvPr/>
        </p:nvSpPr>
        <p:spPr>
          <a:xfrm>
            <a:off x="1670670" y="2242079"/>
            <a:ext cx="10111272" cy="108850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u="sng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en-US" sz="2000" u="sng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MySql</a:t>
            </a:r>
            <a:endParaRPr lang="he-IL" sz="2000" u="sng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מסד נתונים רלציוני המאפשר לאחסן ולטפל בנתונים מובנים, מגדיר באופן ברור את הדרך בה כל הנתונים שהוכנסו למסד הנתונים חייבים להיות מוקלדים ומורכבים.</a:t>
            </a: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2E3ECFB0-4BC2-82E0-4C38-AAAE20A1240F}"/>
              </a:ext>
            </a:extLst>
          </p:cNvPr>
          <p:cNvSpPr txBox="1"/>
          <p:nvPr/>
        </p:nvSpPr>
        <p:spPr>
          <a:xfrm>
            <a:off x="1214325" y="3281806"/>
            <a:ext cx="10636313" cy="161172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u="sng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en-US" sz="2000" u="sng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</a:t>
            </a:r>
            <a:endParaRPr lang="he-IL" sz="2000" u="sng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מסד נתונים של גוגל הנועד לסיוע של פיתוח תוכנות ואפליקציות (אנדרואיד ו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IOS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 למסד נתונים זה יש מספר שירותים כלולים כמו אנליזה,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Secure Authentication System 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וכמובן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Realtime Database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שהוא מסד נתונים לא סכמתי היושב בענן ומאפשר לנתונים להיות מאוחסנים ומסונכרנים בזמן אמת.</a:t>
            </a: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C081B137-788C-B7E7-2A10-D647489B3491}"/>
              </a:ext>
            </a:extLst>
          </p:cNvPr>
          <p:cNvSpPr txBox="1"/>
          <p:nvPr/>
        </p:nvSpPr>
        <p:spPr>
          <a:xfrm>
            <a:off x="2418596" y="4997632"/>
            <a:ext cx="8355725" cy="78072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בחרנו לבסוף ב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מסד נתונים זה מתממשק ״כמו כפפה ליד״ לבניית אפליקציות. בנוסף, כפי שכבר נאמר, החיבור בין גוגל לגוגל הקל עלינו.</a:t>
            </a:r>
          </a:p>
        </p:txBody>
      </p:sp>
    </p:spTree>
    <p:extLst>
      <p:ext uri="{BB962C8B-B14F-4D97-AF65-F5344CB8AC3E}">
        <p14:creationId xmlns:p14="http://schemas.microsoft.com/office/powerpoint/2010/main" val="3769188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3227436" y="121282"/>
            <a:ext cx="599033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4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הערות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BAE08CEF-A5A9-4AD6-3CDE-44F89681D44F}"/>
              </a:ext>
            </a:extLst>
          </p:cNvPr>
          <p:cNvSpPr txBox="1"/>
          <p:nvPr/>
        </p:nvSpPr>
        <p:spPr>
          <a:xfrm>
            <a:off x="1302809" y="1953723"/>
            <a:ext cx="10048364" cy="33660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he-IL" sz="16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קשיים :</a:t>
            </a: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במהלך פיתוח ועבודה על הסדנה, התמודדנו עם לא מעט קשיים.</a:t>
            </a: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ראשית כל אחד מחברי הצוות נאלץ ללמוד טכנולוגיה חדשה שהוא לא נתקל בה או עבד איתה לפני: פיתוח אפליקציות, עבודה עם בקר ארדואינו שהיה זר לחלוטין לכל חברי הצוות, ולימוד קוד חדש הקשור לצד השרת.</a:t>
            </a:r>
          </a:p>
          <a:p>
            <a:pPr>
              <a:lnSpc>
                <a:spcPct val="150000"/>
              </a:lnSpc>
            </a:pPr>
            <a:endParaRPr lang="he-IL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כמו כן, מציאת הספריות הרלוונטיות בעיקר לבקר הארדואינו גרמו לנו לעיתים לבזבז זמן יקר.</a:t>
            </a:r>
          </a:p>
          <a:p>
            <a:pPr>
              <a:lnSpc>
                <a:spcPct val="150000"/>
              </a:lnSpc>
            </a:pPr>
            <a:endParaRPr lang="he-IL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נוסף על הקושי בלימוד הטכנולוגיות החדשות, נאלצו להתמודד עם שגרת לימודים עמוסה תוך כדי שילוב משרת סטודנט בתחום.</a:t>
            </a:r>
          </a:p>
        </p:txBody>
      </p:sp>
    </p:spTree>
    <p:extLst>
      <p:ext uri="{BB962C8B-B14F-4D97-AF65-F5344CB8AC3E}">
        <p14:creationId xmlns:p14="http://schemas.microsoft.com/office/powerpoint/2010/main" val="1463364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3227436" y="121282"/>
            <a:ext cx="599033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4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סרטונים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214942BF-F89F-8F40-52DF-F60E5D227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014" y="2781382"/>
            <a:ext cx="1978586" cy="1978586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87A7B8BB-A2BE-47B0-3EE8-6FD1F1A9954A}"/>
              </a:ext>
            </a:extLst>
          </p:cNvPr>
          <p:cNvSpPr txBox="1"/>
          <p:nvPr/>
        </p:nvSpPr>
        <p:spPr>
          <a:xfrm>
            <a:off x="8103805" y="2345187"/>
            <a:ext cx="262883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טכני</a:t>
            </a:r>
            <a:endParaRPr lang="he-IL" sz="240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D58B2C0B-A87F-B1C3-7079-6D58CE31F5C5}"/>
              </a:ext>
            </a:extLst>
          </p:cNvPr>
          <p:cNvSpPr txBox="1"/>
          <p:nvPr/>
        </p:nvSpPr>
        <p:spPr>
          <a:xfrm>
            <a:off x="8103805" y="4912944"/>
            <a:ext cx="262883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לינק</a:t>
            </a:r>
            <a:endParaRPr lang="he-IL" sz="240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56B301A0-B072-5513-26E9-E586EAB6290B}"/>
              </a:ext>
            </a:extLst>
          </p:cNvPr>
          <p:cNvSpPr txBox="1"/>
          <p:nvPr/>
        </p:nvSpPr>
        <p:spPr>
          <a:xfrm>
            <a:off x="2202247" y="2345187"/>
            <a:ext cx="262883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פונקציונאלי</a:t>
            </a:r>
            <a:endParaRPr lang="he-IL" sz="240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18E5269A-344D-BAFF-D8AC-5AF5DD638291}"/>
              </a:ext>
            </a:extLst>
          </p:cNvPr>
          <p:cNvSpPr txBox="1"/>
          <p:nvPr/>
        </p:nvSpPr>
        <p:spPr>
          <a:xfrm>
            <a:off x="2202247" y="4912944"/>
            <a:ext cx="262883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לינק</a:t>
            </a:r>
            <a:endParaRPr lang="he-IL" sz="240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2D17BD5E-CC8E-8E89-C468-73B81BF846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444" y="2854968"/>
            <a:ext cx="1905000" cy="1905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752684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3227436" y="121282"/>
            <a:ext cx="599033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4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הורדת האפליקציה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D58B2C0B-A87F-B1C3-7079-6D58CE31F5C5}"/>
              </a:ext>
            </a:extLst>
          </p:cNvPr>
          <p:cNvSpPr txBox="1"/>
          <p:nvPr/>
        </p:nvSpPr>
        <p:spPr>
          <a:xfrm>
            <a:off x="4871182" y="4276686"/>
            <a:ext cx="262883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לינק</a:t>
            </a:r>
            <a:endParaRPr lang="he-IL" sz="240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5A8B640D-F13D-98E7-D52A-E41D5A2B6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529" y="2078948"/>
            <a:ext cx="2028917" cy="2028917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094028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3227436" y="121282"/>
            <a:ext cx="599033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400" b="1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שרת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12 Best Linux Server Operating Systems and Who Should Use Them">
            <a:extLst>
              <a:ext uri="{FF2B5EF4-FFF2-40B4-BE49-F238E27FC236}">
                <a16:creationId xmlns:a16="http://schemas.microsoft.com/office/drawing/2014/main" id="{F3A4F555-4651-BA8F-D5C1-E19F2C196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5061" y="1818479"/>
            <a:ext cx="4471118" cy="223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rebase">
            <a:extLst>
              <a:ext uri="{FF2B5EF4-FFF2-40B4-BE49-F238E27FC236}">
                <a16:creationId xmlns:a16="http://schemas.microsoft.com/office/drawing/2014/main" id="{AFE7EA0C-6AF0-C444-602F-FAF2B47B4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980" y="1818479"/>
            <a:ext cx="4439586" cy="2219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DA6C7708-3CF5-CA22-4113-97050D69842D}"/>
              </a:ext>
            </a:extLst>
          </p:cNvPr>
          <p:cNvSpPr txBox="1"/>
          <p:nvPr/>
        </p:nvSpPr>
        <p:spPr>
          <a:xfrm>
            <a:off x="6361476" y="4222995"/>
            <a:ext cx="5990333" cy="10310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en-US" sz="2800" b="1" i="0" u="sng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Username :</a:t>
            </a: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i="0" u="none" strike="noStrike" dirty="0" err="1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tamirmrmr</a:t>
            </a:r>
            <a:endParaRPr lang="en-US" sz="200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algn="ctr" rtl="0">
              <a:spcBef>
                <a:spcPts val="600"/>
              </a:spcBef>
            </a:pPr>
            <a:r>
              <a:rPr lang="en-US" sz="2800" b="1" i="0" u="sng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Address :</a:t>
            </a:r>
            <a:r>
              <a:rPr lang="en-US" sz="2800" b="1" i="0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hlinkClick r:id="rId4"/>
              </a:rPr>
              <a:t>vmedu247.mtacloud.co.il</a:t>
            </a:r>
            <a:endParaRPr lang="en-US" sz="32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A8C548AE-120A-0D6B-E734-D08533A6F478}"/>
              </a:ext>
            </a:extLst>
          </p:cNvPr>
          <p:cNvSpPr txBox="1"/>
          <p:nvPr/>
        </p:nvSpPr>
        <p:spPr>
          <a:xfrm>
            <a:off x="-244275" y="4222995"/>
            <a:ext cx="5990333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28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יינתן באופן פרטני בעת דרישה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43329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E22A4D2A-5030-4BD8-9611-6DD4FEB938BD}"/>
              </a:ext>
            </a:extLst>
          </p:cNvPr>
          <p:cNvSpPr txBox="1"/>
          <p:nvPr/>
        </p:nvSpPr>
        <p:spPr>
          <a:xfrm>
            <a:off x="1580529" y="1237700"/>
            <a:ext cx="9030941" cy="504978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742950" indent="-28575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e-IL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המערכת הינה מערכת אבטחה ביתית חכמה אשר מאפשרת ניהול ובקרה על כניסות ויציאות מהחדר. המערכת תכלול דאטהבייס אשר ממפה את החדר לפי הדלתות/חלונות הנמצאים בו, החיישן אשר מוצמד לכל אחד מהם וגורמים מורשים להפעלת/נטרול החיישנים ומחוברים לבקר 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Arduino.</a:t>
            </a:r>
            <a:br>
              <a:rPr lang="en-US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he-IL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למערכת אפליקציה ייעודית אשר מאפשרת צפייה במצב הדלתות בזמן אמת (על ידי סטטוס הגלאים), בקרה על ידי רישום לוג כניסה/יציאה לדאטהבייס וצפייה באירועים אחרונים, הפעלה ונטרול החיישנים מרחוק בלחיצת כפתור, ואפשרות לנטרול/דריכה אוטומטית מבוססת על מיקום 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GPS </a:t>
            </a:r>
            <a:r>
              <a:rPr lang="he-IL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של טלפון נייד מורשה גישה.</a:t>
            </a:r>
            <a:endParaRPr lang="he-IL" sz="1400" b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indent="-28575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e-IL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מטרת המערכת הינה לספק ביטחון אישי במרחב הביתי של </a:t>
            </a:r>
            <a:r>
              <a:rPr lang="he-IL" sz="1400" b="0" i="0" u="none" strike="noStrike" dirty="0" err="1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משתמשיה</a:t>
            </a:r>
            <a:r>
              <a:rPr lang="he-IL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המערכת תספק בקרה בזמן אמת על מצב הכניסות במרחב, ותתריע למשתמש ב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SMS </a:t>
            </a:r>
            <a:r>
              <a:rPr lang="he-IL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במידה והתגלתה פריצה על ידי אחד החיישנים. </a:t>
            </a:r>
          </a:p>
          <a:p>
            <a:pPr marL="7429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e-IL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המערכת מותאמת לאנשים פרטיים אשר בבעלותם בית עם מספר כניסות, אשר מעוניינים באבטחה ובקרה בכל רגע נתון על כניסות הבית, אך מעוניינים בגישה נוחה לכניסה ללא התעסקות עם קודן.</a:t>
            </a:r>
            <a:r>
              <a:rPr lang="he-IL" sz="1400" i="0" u="none" strike="noStrike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he-IL" sz="14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בעלי בתי הארחה (מלון דירות/אכסנייה/צימרים) אשר מעוניינים להיות בבקרה אחר מצב החדרים שלהם, ובנוסף לאפשר לאורחיהם כניסה נוחה לחדר על ידי הטלפון הנייד וללא צורך בקוד/כרטיס מגנטי.</a:t>
            </a: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5597840" y="229435"/>
            <a:ext cx="187675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rtl="1">
              <a:spcBef>
                <a:spcPts val="600"/>
              </a:spcBef>
              <a:spcAft>
                <a:spcPts val="0"/>
              </a:spcAft>
            </a:pPr>
            <a:r>
              <a:rPr lang="he-IL" sz="4400" b="1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רקע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360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E22A4D2A-5030-4BD8-9611-6DD4FEB938BD}"/>
              </a:ext>
            </a:extLst>
          </p:cNvPr>
          <p:cNvSpPr txBox="1"/>
          <p:nvPr/>
        </p:nvSpPr>
        <p:spPr>
          <a:xfrm>
            <a:off x="1864742" y="1566710"/>
            <a:ext cx="9072982" cy="396621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he-IL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התוצר הסופי שהעמדנו בסיום פרויקט זה יעיל ואפקטיבי ללקוח ממספר סיבות. ראשית, כל ארכיטקטורת המוצר בנויה מטכנולוגיות חדישות, המתממשקות ומדברות אחת עם השנייה בצורה </a:t>
            </a:r>
            <a:r>
              <a:rPr lang="he-IL" sz="16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מהירה</a:t>
            </a:r>
            <a:r>
              <a:rPr lang="he-IL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ויעילה.</a:t>
            </a:r>
          </a:p>
          <a:p>
            <a:pPr marL="45720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he-IL" sz="16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מרכיב המהירות בפרויקט זו הינו קריטי שכן כל דקת עיכוב עלולה לפגוע בסופו של דבר בלקוח ולא לספק את הערך שלש</a:t>
            </a:r>
            <a:r>
              <a:rPr lang="he-IL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מו הוא רכש את המערכת. לכן, בחרנו ב </a:t>
            </a:r>
            <a:r>
              <a:rPr lang="en-US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 </a:t>
            </a:r>
            <a:r>
              <a:rPr lang="en-US" sz="16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RealTime</a:t>
            </a:r>
            <a:r>
              <a:rPr lang="he-IL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המיועד בדיוק לצרכינו ויודע לעדכן את הנתונים באופן מהיר ומדויק כזה שבעת אירוע חירום ידע לתת את המענה הטוב ביותר עבור הלקוח.</a:t>
            </a:r>
          </a:p>
          <a:p>
            <a:pPr marL="45720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he-IL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המערכת מגיעה ללקוח לאחר ששמנו דגש על </a:t>
            </a:r>
            <a:r>
              <a:rPr lang="en-US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  &amp; UI</a:t>
            </a:r>
            <a:r>
              <a:rPr lang="he-IL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ובנינו אפליקציית אנדרואיד הקלה לתפעול.</a:t>
            </a:r>
          </a:p>
          <a:p>
            <a:pPr marL="45720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</a:pPr>
            <a:r>
              <a:rPr lang="he-IL" sz="1600" b="0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האפליקציה מחוברת </a:t>
            </a:r>
            <a:r>
              <a:rPr lang="he-IL" sz="1600" b="1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באופן ישיר</a:t>
            </a:r>
            <a:r>
              <a:rPr lang="he-IL" sz="16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he-IL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למסד הנתונים של </a:t>
            </a:r>
            <a:r>
              <a:rPr lang="en-US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Firebase</a:t>
            </a:r>
            <a:r>
              <a:rPr lang="he-IL" sz="16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כך </a:t>
            </a:r>
            <a:endParaRPr lang="he-IL" sz="16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4990662" y="288485"/>
            <a:ext cx="282114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rtl="1">
              <a:spcBef>
                <a:spcPts val="600"/>
              </a:spcBef>
              <a:spcAft>
                <a:spcPts val="0"/>
              </a:spcAft>
            </a:pPr>
            <a:r>
              <a:rPr lang="he-IL" sz="4400" b="1" i="0" u="none" strike="noStrike" dirty="0">
                <a:solidFill>
                  <a:srgbClr val="00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הפתרון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710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4096612" y="202610"/>
            <a:ext cx="4322371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4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ארכיטקטורה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2B280C06-997B-E15E-8893-A66CD749C7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683" y="1567832"/>
            <a:ext cx="8120634" cy="45677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5528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645F0CCB-83D6-4A41-13DB-90484AEEC5E8}"/>
              </a:ext>
            </a:extLst>
          </p:cNvPr>
          <p:cNvSpPr txBox="1"/>
          <p:nvPr/>
        </p:nvSpPr>
        <p:spPr>
          <a:xfrm>
            <a:off x="2706794" y="96415"/>
            <a:ext cx="6778412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0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צילומי מסך מן המערכת</a:t>
            </a:r>
            <a:endParaRPr lang="he-IL" sz="40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47A24947-FEAE-52C6-D4F4-91A02985C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470" y="1409342"/>
            <a:ext cx="2159396" cy="4438759"/>
          </a:xfrm>
          <a:prstGeom prst="rect">
            <a:avLst/>
          </a:prstGeom>
        </p:spPr>
      </p:pic>
      <p:pic>
        <p:nvPicPr>
          <p:cNvPr id="5" name="תמונה 4" descr="תמונה שמכילה טקסט, אלקטרוניקה&#10;&#10;התיאור נוצר באופן אוטומטי">
            <a:extLst>
              <a:ext uri="{FF2B5EF4-FFF2-40B4-BE49-F238E27FC236}">
                <a16:creationId xmlns:a16="http://schemas.microsoft.com/office/drawing/2014/main" id="{1E71EBBA-3D58-2266-8771-7E37A50BE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511" y="1409341"/>
            <a:ext cx="2159396" cy="443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72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2557210" y="107695"/>
            <a:ext cx="6799433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0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צילומי מסך מן המערכת</a:t>
            </a:r>
            <a:endParaRPr lang="he-IL" sz="40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E1E1DE02-C5A3-B100-17B5-2CE97CB79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916" y="1201175"/>
            <a:ext cx="2359956" cy="485102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4B8013A-1878-FAD0-813B-7933AAC9D8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600" y="1201175"/>
            <a:ext cx="2359956" cy="485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240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3227436" y="121282"/>
            <a:ext cx="599033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4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תמיכה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4FB4A5C5-4FAB-A04D-0701-EA3A9EEB1236}"/>
              </a:ext>
            </a:extLst>
          </p:cNvPr>
          <p:cNvSpPr txBox="1"/>
          <p:nvPr/>
        </p:nvSpPr>
        <p:spPr>
          <a:xfrm>
            <a:off x="5016364" y="1818479"/>
            <a:ext cx="599033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המערכת פותחה לסמארטפונים המבוססים אנדרואיד.</a:t>
            </a:r>
          </a:p>
        </p:txBody>
      </p:sp>
    </p:spTree>
    <p:extLst>
      <p:ext uri="{BB962C8B-B14F-4D97-AF65-F5344CB8AC3E}">
        <p14:creationId xmlns:p14="http://schemas.microsoft.com/office/powerpoint/2010/main" val="2484939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3227436" y="121282"/>
            <a:ext cx="599033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4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תיאור הטכנולוגיה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0D662E00-CF47-E266-8EA5-C2B514A81795}"/>
              </a:ext>
            </a:extLst>
          </p:cNvPr>
          <p:cNvSpPr txBox="1"/>
          <p:nvPr/>
        </p:nvSpPr>
        <p:spPr>
          <a:xfrm>
            <a:off x="1214325" y="1012005"/>
            <a:ext cx="9834794" cy="521270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המערכת שפותחה מורכבת מאפליקציה ומיקרו בקר בשם ארדואינו. האפליקציה עצמה פותחה בסביבת עבודה של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Android Studio 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ונכתבה בשפת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על מנת לתכנת את בקר הארדואינו פיתחנו קוד מותאם שנכתב בשפת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במסגרת הסדנה השתמשנו במסד הנתונים של גוגל שמורכב ממסד נתונים קבוע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(Firestore)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ומסד נתונים שמתעדכן בכל רגע נתון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RealTime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במסד הנתונים הקבוע נשמרו כל קבצי ה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שמוצגים באפליקציה. ובמסד הנתונים המתעדכן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השתמשנו כדי לעדכן/לשנות את מצב הסנסורים שמחוברים למערכת.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בנוסף, השתמשנו ב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API 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של מערכת דיוור אוטומטית של הודעות אשר נשלחות לטלפון הנייד של בעל המערכת, אותן הודעות מעדכנות בזמן אמת על כל פריצה/אזעקה לביתו.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API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נוסף שבו השתמשנו הוא של חיבור מסדי הנתונים לשרת הלינוקס.</a:t>
            </a:r>
          </a:p>
          <a:p>
            <a:pPr>
              <a:lnSpc>
                <a:spcPct val="150000"/>
              </a:lnSpc>
            </a:pPr>
            <a:endParaRPr lang="he-IL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פיתוח צד השרת ועבודה באופן כללי עם השרת שידע להתמודד עם בקשות כמו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GET/POST 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וכו' נעשה באמצעות </a:t>
            </a:r>
            <a:r>
              <a:rPr lang="en-US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NodeJs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עבדנו עם ספרייה עיקרית שנקראת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Express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שיודעת להקים מעיין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שמנתב ושולח את אותן בקשות. קבצי הקוד של צד השרת נמצאים על שרת ה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Linux 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שקיבלנו מהמכללה.</a:t>
            </a:r>
          </a:p>
        </p:txBody>
      </p:sp>
    </p:spTree>
    <p:extLst>
      <p:ext uri="{BB962C8B-B14F-4D97-AF65-F5344CB8AC3E}">
        <p14:creationId xmlns:p14="http://schemas.microsoft.com/office/powerpoint/2010/main" val="194297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3E6A9904-B2CA-48DC-8269-D4E05CFAD529}"/>
              </a:ext>
            </a:extLst>
          </p:cNvPr>
          <p:cNvSpPr txBox="1"/>
          <p:nvPr/>
        </p:nvSpPr>
        <p:spPr>
          <a:xfrm>
            <a:off x="3227436" y="121282"/>
            <a:ext cx="5990333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4400" b="1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ניתוח חלופות</a:t>
            </a:r>
            <a:endParaRPr lang="he-IL" sz="4400" b="0" i="0" u="none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26B85B05-86B8-75E9-1A0D-00503B36F413}"/>
              </a:ext>
            </a:extLst>
          </p:cNvPr>
          <p:cNvSpPr txBox="1"/>
          <p:nvPr/>
        </p:nvSpPr>
        <p:spPr>
          <a:xfrm>
            <a:off x="8646524" y="1602119"/>
            <a:ext cx="3481388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457200" algn="ctr" defTabSz="914400" rtl="0" eaLnBrk="1" latinLnBrk="0" hangingPunct="1">
              <a:spcBef>
                <a:spcPts val="600"/>
              </a:spcBef>
              <a:spcAft>
                <a:spcPts val="0"/>
              </a:spcAft>
            </a:pPr>
            <a:r>
              <a:rPr lang="he-IL" sz="2000" u="sng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שפות המערכת צד לקוח</a:t>
            </a:r>
            <a:endParaRPr lang="he-IL" sz="2000" i="0" u="sng" strike="noStrike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464EDA4F-44D9-D2AC-AC18-5D6283CDAD89}"/>
              </a:ext>
            </a:extLst>
          </p:cNvPr>
          <p:cNvSpPr txBox="1"/>
          <p:nvPr/>
        </p:nvSpPr>
        <p:spPr>
          <a:xfrm>
            <a:off x="3426217" y="2333723"/>
            <a:ext cx="8355725" cy="108850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u="sng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:React Native</a:t>
            </a:r>
            <a:endParaRPr lang="he-IL" sz="2000" u="sng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יתרון: מאפשרת לפתח אפליקציה באופן כללי (כלומר באופן ייעודי למערכת הפעלה)</a:t>
            </a: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חסרון: ללמוד עוד טכנולוגיה חדשה.</a:t>
            </a: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2E3ECFB0-4BC2-82E0-4C38-AAAE20A1240F}"/>
              </a:ext>
            </a:extLst>
          </p:cNvPr>
          <p:cNvSpPr txBox="1"/>
          <p:nvPr/>
        </p:nvSpPr>
        <p:spPr>
          <a:xfrm>
            <a:off x="3426216" y="3455980"/>
            <a:ext cx="8355725" cy="124239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u="sng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:Java</a:t>
            </a:r>
            <a:endParaRPr lang="he-IL" sz="2000" u="sng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יתרון: שפה המוכרת לנו כיוון שנלמדה במהלך התואר. </a:t>
            </a:r>
          </a:p>
          <a:p>
            <a:pPr>
              <a:lnSpc>
                <a:spcPct val="150000"/>
              </a:lnSpc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חסרון: מיועדת למערכות הפעלה מסוג אנדרואיד בלבד ולא למחזיקי מכשיר </a:t>
            </a:r>
            <a:r>
              <a:rPr lang="he-IL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האייפון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C081B137-788C-B7E7-2A10-D647489B3491}"/>
              </a:ext>
            </a:extLst>
          </p:cNvPr>
          <p:cNvSpPr txBox="1"/>
          <p:nvPr/>
        </p:nvSpPr>
        <p:spPr>
          <a:xfrm>
            <a:off x="2418596" y="4878357"/>
            <a:ext cx="8355725" cy="115005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בחרנו לבסוף בשפת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Java</a:t>
            </a:r>
            <a:r>
              <a:rPr lang="he-IL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נקודה עיקרית שעזרה לנו לתמוך בבחירה זו ששפה זו נכתבת כחלק מאנדרואיד סטודיו. פלטפורמה זו שייכת כמובן לגוגל בדיוק כמו מסדי הנתונים שלנו, דבר שעזר לנו להתממשקות מהירה.</a:t>
            </a:r>
          </a:p>
        </p:txBody>
      </p:sp>
    </p:spTree>
    <p:extLst>
      <p:ext uri="{BB962C8B-B14F-4D97-AF65-F5344CB8AC3E}">
        <p14:creationId xmlns:p14="http://schemas.microsoft.com/office/powerpoint/2010/main" val="3900127123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837</Words>
  <Application>Microsoft Office PowerPoint</Application>
  <PresentationFormat>Widescreen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Tahoma</vt:lpstr>
      <vt:lpstr>Wingdings</vt:lpstr>
      <vt:lpstr>ערכת נושא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Raz Sherf</dc:creator>
  <cp:lastModifiedBy>Roi Efraim</cp:lastModifiedBy>
  <cp:revision>13</cp:revision>
  <dcterms:created xsi:type="dcterms:W3CDTF">2022-05-25T17:08:18Z</dcterms:created>
  <dcterms:modified xsi:type="dcterms:W3CDTF">2022-06-29T11:56:49Z</dcterms:modified>
</cp:coreProperties>
</file>

<file path=docProps/thumbnail.jpeg>
</file>